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 Italics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Play Bold" charset="0"/>
      <p:regular r:id="rId21"/>
    </p:embeddedFont>
    <p:embeddedFont>
      <p:font typeface="Canva Sans Bold" charset="0"/>
      <p:regular r:id="rId22"/>
    </p:embeddedFont>
    <p:embeddedFont>
      <p:font typeface="Canva Sans" charset="0"/>
      <p:regular r:id="rId23"/>
    </p:embeddedFont>
    <p:embeddedFont>
      <p:font typeface="Open Sans 1" charset="0"/>
      <p:regular r:id="rId24"/>
    </p:embeddedFont>
    <p:embeddedFont>
      <p:font typeface="Open Sans 2 Bold" charset="0"/>
      <p:regular r:id="rId25"/>
    </p:embeddedFont>
    <p:embeddedFont>
      <p:font typeface="Play" charset="0"/>
      <p:regular r:id="rId26"/>
    </p:embeddedFont>
    <p:embeddedFont>
      <p:font typeface="Open Sans 1 Bold" charset="0"/>
      <p:regular r:id="rId27"/>
    </p:embeddedFont>
    <p:embeddedFont>
      <p:font typeface="Open Sans 1 Bold Italics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-93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6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5.sv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40313" y="1404440"/>
            <a:ext cx="14807373" cy="373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0"/>
              </a:lnSpc>
              <a:spcBef>
                <a:spcPct val="0"/>
              </a:spcBef>
            </a:pPr>
            <a:r>
              <a:rPr lang="en-US" sz="21542" dirty="0">
                <a:solidFill>
                  <a:srgbClr val="FF751F"/>
                </a:solidFill>
                <a:latin typeface="Bicubik"/>
                <a:ea typeface="Bicubik"/>
                <a:cs typeface="Bicubik"/>
                <a:sym typeface="Bicubik"/>
              </a:rPr>
              <a:t>KEPTESS</a:t>
            </a:r>
          </a:p>
        </p:txBody>
      </p:sp>
      <p:sp>
        <p:nvSpPr>
          <p:cNvPr id="4" name="Freeform 4"/>
          <p:cNvSpPr/>
          <p:nvPr/>
        </p:nvSpPr>
        <p:spPr>
          <a:xfrm>
            <a:off x="7239756" y="2626713"/>
            <a:ext cx="3192169" cy="4114800"/>
          </a:xfrm>
          <a:custGeom>
            <a:avLst/>
            <a:gdLst/>
            <a:ahLst/>
            <a:cxnLst/>
            <a:rect l="l" t="t" r="r" b="b"/>
            <a:pathLst>
              <a:path w="3192169" h="4114800">
                <a:moveTo>
                  <a:pt x="0" y="0"/>
                </a:moveTo>
                <a:lnTo>
                  <a:pt x="3192169" y="0"/>
                </a:lnTo>
                <a:lnTo>
                  <a:pt x="3192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10055" y="-979969"/>
            <a:ext cx="6735478" cy="7213363"/>
          </a:xfrm>
          <a:custGeom>
            <a:avLst/>
            <a:gdLst/>
            <a:ahLst/>
            <a:cxnLst/>
            <a:rect l="l" t="t" r="r" b="b"/>
            <a:pathLst>
              <a:path w="6735478" h="7213363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576702" y="1861640"/>
            <a:ext cx="1941969" cy="2503256"/>
          </a:xfrm>
          <a:custGeom>
            <a:avLst/>
            <a:gdLst/>
            <a:ahLst/>
            <a:cxnLst/>
            <a:rect l="l" t="t" r="r" b="b"/>
            <a:pathLst>
              <a:path w="1941969" h="2503256">
                <a:moveTo>
                  <a:pt x="1941969" y="0"/>
                </a:moveTo>
                <a:lnTo>
                  <a:pt x="0" y="0"/>
                </a:lnTo>
                <a:lnTo>
                  <a:pt x="0" y="2503256"/>
                </a:lnTo>
                <a:lnTo>
                  <a:pt x="1941969" y="2503256"/>
                </a:lnTo>
                <a:lnTo>
                  <a:pt x="194196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10174485">
            <a:off x="-331090" y="5303800"/>
            <a:ext cx="4816172" cy="4093747"/>
          </a:xfrm>
          <a:custGeom>
            <a:avLst/>
            <a:gdLst/>
            <a:ahLst/>
            <a:cxnLst/>
            <a:rect l="l" t="t" r="r" b="b"/>
            <a:pathLst>
              <a:path w="4816172" h="4093747">
                <a:moveTo>
                  <a:pt x="0" y="0"/>
                </a:moveTo>
                <a:lnTo>
                  <a:pt x="4816172" y="0"/>
                </a:lnTo>
                <a:lnTo>
                  <a:pt x="4816172" y="4093747"/>
                </a:lnTo>
                <a:lnTo>
                  <a:pt x="0" y="4093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364806">
            <a:off x="16120993" y="-155545"/>
            <a:ext cx="3749230" cy="3308696"/>
          </a:xfrm>
          <a:custGeom>
            <a:avLst/>
            <a:gdLst/>
            <a:ahLst/>
            <a:cxnLst/>
            <a:rect l="l" t="t" r="r" b="b"/>
            <a:pathLst>
              <a:path w="3749230" h="3308696">
                <a:moveTo>
                  <a:pt x="0" y="0"/>
                </a:moveTo>
                <a:lnTo>
                  <a:pt x="3749230" y="0"/>
                </a:lnTo>
                <a:lnTo>
                  <a:pt x="3749230" y="3308696"/>
                </a:lnTo>
                <a:lnTo>
                  <a:pt x="0" y="3308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355721" y="7236374"/>
            <a:ext cx="8358717" cy="213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4011">
                <a:solidFill>
                  <a:srgbClr val="90BAFF">
                    <a:alpha val="72941"/>
                  </a:srgbClr>
                </a:solidFill>
                <a:latin typeface="Arista Pro"/>
                <a:ea typeface="Arista Pro"/>
                <a:cs typeface="Arista Pro"/>
                <a:sym typeface="Arista Pro"/>
              </a:rPr>
              <a:t>Алшинов Акниет</a:t>
            </a:r>
          </a:p>
          <a:p>
            <a:pPr algn="ctr">
              <a:lnSpc>
                <a:spcPts val="5615"/>
              </a:lnSpc>
            </a:pPr>
            <a:r>
              <a:rPr lang="en-US" sz="4011">
                <a:solidFill>
                  <a:srgbClr val="90BAFF">
                    <a:alpha val="72941"/>
                  </a:srgbClr>
                </a:solidFill>
                <a:latin typeface="Arista Pro"/>
                <a:ea typeface="Arista Pro"/>
                <a:cs typeface="Arista Pro"/>
                <a:sym typeface="Arista Pro"/>
              </a:rPr>
              <a:t>Манкеев Аян</a:t>
            </a:r>
          </a:p>
          <a:p>
            <a:pPr algn="ctr">
              <a:lnSpc>
                <a:spcPts val="5615"/>
              </a:lnSpc>
              <a:spcBef>
                <a:spcPct val="0"/>
              </a:spcBef>
            </a:pPr>
            <a:r>
              <a:rPr lang="en-US" sz="4011">
                <a:solidFill>
                  <a:srgbClr val="90BAFF">
                    <a:alpha val="72941"/>
                  </a:srgbClr>
                </a:solidFill>
                <a:latin typeface="Arista Pro"/>
                <a:ea typeface="Arista Pro"/>
                <a:cs typeface="Arista Pro"/>
                <a:sym typeface="Arista Pro"/>
              </a:rPr>
              <a:t>Руководитель: Бисекенов Медет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48368" y="3959245"/>
            <a:ext cx="8589474" cy="6327755"/>
            <a:chOff x="0" y="0"/>
            <a:chExt cx="2262248" cy="16665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2248" cy="1666569"/>
            </a:xfrm>
            <a:custGeom>
              <a:avLst/>
              <a:gdLst/>
              <a:ahLst/>
              <a:cxnLst/>
              <a:rect l="l" t="t" r="r" b="b"/>
              <a:pathLst>
                <a:path w="2262248" h="1666569">
                  <a:moveTo>
                    <a:pt x="0" y="0"/>
                  </a:moveTo>
                  <a:lnTo>
                    <a:pt x="2262248" y="0"/>
                  </a:lnTo>
                  <a:lnTo>
                    <a:pt x="2262248" y="1666569"/>
                  </a:lnTo>
                  <a:lnTo>
                    <a:pt x="0" y="1666569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62248" cy="1704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600643" y="257164"/>
            <a:ext cx="5337198" cy="6983940"/>
            <a:chOff x="0" y="0"/>
            <a:chExt cx="1405682" cy="18393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05682" cy="1839392"/>
            </a:xfrm>
            <a:custGeom>
              <a:avLst/>
              <a:gdLst/>
              <a:ahLst/>
              <a:cxnLst/>
              <a:rect l="l" t="t" r="r" b="b"/>
              <a:pathLst>
                <a:path w="1405682" h="1839392">
                  <a:moveTo>
                    <a:pt x="0" y="0"/>
                  </a:moveTo>
                  <a:lnTo>
                    <a:pt x="1405682" y="0"/>
                  </a:lnTo>
                  <a:lnTo>
                    <a:pt x="1405682" y="1839392"/>
                  </a:lnTo>
                  <a:lnTo>
                    <a:pt x="0" y="183939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05682" cy="1877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857497" y="537750"/>
            <a:ext cx="4823491" cy="6076372"/>
          </a:xfrm>
          <a:custGeom>
            <a:avLst/>
            <a:gdLst/>
            <a:ahLst/>
            <a:cxnLst/>
            <a:rect l="l" t="t" r="r" b="b"/>
            <a:pathLst>
              <a:path w="4823491" h="6076372">
                <a:moveTo>
                  <a:pt x="0" y="0"/>
                </a:moveTo>
                <a:lnTo>
                  <a:pt x="4823491" y="0"/>
                </a:lnTo>
                <a:lnTo>
                  <a:pt x="4823491" y="6076372"/>
                </a:lnTo>
                <a:lnTo>
                  <a:pt x="0" y="6076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64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606859" y="4120537"/>
            <a:ext cx="8173771" cy="5816725"/>
          </a:xfrm>
          <a:custGeom>
            <a:avLst/>
            <a:gdLst/>
            <a:ahLst/>
            <a:cxnLst/>
            <a:rect l="l" t="t" r="r" b="b"/>
            <a:pathLst>
              <a:path w="8173771" h="5816725">
                <a:moveTo>
                  <a:pt x="0" y="0"/>
                </a:moveTo>
                <a:lnTo>
                  <a:pt x="8173770" y="0"/>
                </a:lnTo>
                <a:lnTo>
                  <a:pt x="8173770" y="5816724"/>
                </a:lnTo>
                <a:lnTo>
                  <a:pt x="0" y="5816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885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987279" y="2353717"/>
            <a:ext cx="2405892" cy="1395417"/>
          </a:xfrm>
          <a:custGeom>
            <a:avLst/>
            <a:gdLst/>
            <a:ahLst/>
            <a:cxnLst/>
            <a:rect l="l" t="t" r="r" b="b"/>
            <a:pathLst>
              <a:path w="2405892" h="1395417">
                <a:moveTo>
                  <a:pt x="0" y="0"/>
                </a:moveTo>
                <a:lnTo>
                  <a:pt x="2405892" y="0"/>
                </a:lnTo>
                <a:lnTo>
                  <a:pt x="2405892" y="1395417"/>
                </a:lnTo>
                <a:lnTo>
                  <a:pt x="0" y="1395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8657" y="777645"/>
            <a:ext cx="11864513" cy="88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6"/>
              </a:lnSpc>
              <a:spcBef>
                <a:spcPct val="0"/>
              </a:spcBef>
            </a:pPr>
            <a:r>
              <a:rPr lang="en-US" sz="519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РЕЗУЛЬТАТЫ ТЕСТИРОВАНИЯ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8657" y="1624341"/>
            <a:ext cx="10515689" cy="461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Платформа была протестирована на реальных данных космических миссий.</a:t>
            </a:r>
          </a:p>
          <a:p>
            <a:pPr algn="l">
              <a:lnSpc>
                <a:spcPts val="4058"/>
              </a:lnSpc>
            </a:pPr>
            <a:r>
              <a:rPr lang="en-US" sz="2899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Мы провели: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загрузку нескольких кварталов наблюдений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склейку данных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очистку и устранение шумов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алгоритмический поиск сигналов</a:t>
            </a:r>
          </a:p>
          <a:p>
            <a:pPr marL="625953" lvl="1" indent="-312977" algn="l">
              <a:lnSpc>
                <a:spcPts val="405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AI-классификацию</a:t>
            </a:r>
          </a:p>
          <a:p>
            <a:pPr algn="l">
              <a:lnSpc>
                <a:spcPts val="4058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3026" y="6346781"/>
            <a:ext cx="8615343" cy="337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276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Результаты</a:t>
            </a: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</a:p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успешную детекцию транзитных сигналов</a:t>
            </a:r>
          </a:p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совпадение с архивными данными</a:t>
            </a:r>
          </a:p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стабильность алгоритма</a:t>
            </a:r>
          </a:p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корректную интерпретацию графиков</a:t>
            </a:r>
          </a:p>
          <a:p>
            <a:pPr algn="l">
              <a:lnSpc>
                <a:spcPts val="3871"/>
              </a:lnSpc>
            </a:pPr>
            <a:r>
              <a:rPr lang="en-US" sz="276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Техническая состоятельность подтверждена.</a:t>
            </a:r>
          </a:p>
          <a:p>
            <a:pPr algn="l">
              <a:lnSpc>
                <a:spcPts val="3871"/>
              </a:lnSpc>
              <a:spcBef>
                <a:spcPct val="0"/>
              </a:spcBef>
            </a:pPr>
            <a:endParaRPr lang="en-US" sz="2765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549479" y="3989712"/>
            <a:ext cx="9505989" cy="3984218"/>
          </a:xfrm>
          <a:custGeom>
            <a:avLst/>
            <a:gdLst/>
            <a:ahLst/>
            <a:cxnLst/>
            <a:rect l="l" t="t" r="r" b="b"/>
            <a:pathLst>
              <a:path w="9505989" h="3984218">
                <a:moveTo>
                  <a:pt x="0" y="0"/>
                </a:moveTo>
                <a:lnTo>
                  <a:pt x="9505989" y="0"/>
                </a:lnTo>
                <a:lnTo>
                  <a:pt x="9505989" y="3984218"/>
                </a:lnTo>
                <a:lnTo>
                  <a:pt x="0" y="3984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50" t="-4659" r="-285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68423" y="8165445"/>
            <a:ext cx="6087045" cy="6429014"/>
          </a:xfrm>
          <a:custGeom>
            <a:avLst/>
            <a:gdLst/>
            <a:ahLst/>
            <a:cxnLst/>
            <a:rect l="l" t="t" r="r" b="b"/>
            <a:pathLst>
              <a:path w="6087045" h="6429014">
                <a:moveTo>
                  <a:pt x="0" y="0"/>
                </a:moveTo>
                <a:lnTo>
                  <a:pt x="6087045" y="0"/>
                </a:lnTo>
                <a:lnTo>
                  <a:pt x="6087045" y="6429014"/>
                </a:lnTo>
                <a:lnTo>
                  <a:pt x="0" y="64290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77119" y="657755"/>
            <a:ext cx="1265043" cy="1542736"/>
          </a:xfrm>
          <a:custGeom>
            <a:avLst/>
            <a:gdLst/>
            <a:ahLst/>
            <a:cxnLst/>
            <a:rect l="l" t="t" r="r" b="b"/>
            <a:pathLst>
              <a:path w="1265043" h="1542736">
                <a:moveTo>
                  <a:pt x="0" y="0"/>
                </a:moveTo>
                <a:lnTo>
                  <a:pt x="1265044" y="0"/>
                </a:lnTo>
                <a:lnTo>
                  <a:pt x="1265044" y="1542736"/>
                </a:lnTo>
                <a:lnTo>
                  <a:pt x="0" y="1542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703576" y="1355881"/>
            <a:ext cx="7197796" cy="195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9"/>
              </a:lnSpc>
              <a:spcBef>
                <a:spcPct val="0"/>
              </a:spcBef>
            </a:pPr>
            <a:r>
              <a:rPr lang="en-US" sz="5606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КОНКУРЕНТНЫЕ ПРЕИМУЩЕСТВА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8725" y="1422556"/>
            <a:ext cx="8160754" cy="783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KEPTESS отличается от существующих решений</a:t>
            </a: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</a:p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Профессиональные пайплайны: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ориентированы на масштаб и скорость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сложны для новичков</a:t>
            </a:r>
          </a:p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Учебные симуляторы: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не работают с реальными данными</a:t>
            </a:r>
          </a:p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Чистые AI-модели: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часто являются “чёрным ящиком”</a:t>
            </a:r>
          </a:p>
          <a:p>
            <a:pPr algn="l">
              <a:lnSpc>
                <a:spcPts val="4204"/>
              </a:lnSpc>
            </a:pPr>
            <a:r>
              <a:rPr lang="en-US" sz="300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Наше преимущество: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прозрачность анализа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образовательная направленность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реальная научная база</a:t>
            </a:r>
          </a:p>
          <a:p>
            <a:pPr marL="648459" lvl="1" indent="-324230" algn="l">
              <a:lnSpc>
                <a:spcPts val="4204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интерпретируемый AI</a:t>
            </a:r>
          </a:p>
          <a:p>
            <a:pPr algn="l">
              <a:lnSpc>
                <a:spcPts val="4204"/>
              </a:lnSpc>
              <a:spcBef>
                <a:spcPct val="0"/>
              </a:spcBef>
            </a:pPr>
            <a:endParaRPr lang="en-US" sz="3003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02237" y="489593"/>
            <a:ext cx="8933690" cy="105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6"/>
              </a:lnSpc>
            </a:pPr>
            <a:r>
              <a:rPr lang="en-US" sz="6863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Бизнес-модель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2595" y="1889125"/>
            <a:ext cx="8649188" cy="736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u="sng">
                <a:solidFill>
                  <a:srgbClr val="FF751F"/>
                </a:solidFill>
                <a:latin typeface="Bicubik"/>
                <a:ea typeface="Bicubik"/>
                <a:cs typeface="Bicubik"/>
                <a:sym typeface="Bicubik"/>
              </a:rPr>
              <a:t>Гибридная модель развития:</a:t>
            </a:r>
          </a:p>
          <a:p>
            <a:pPr algn="just">
              <a:lnSpc>
                <a:spcPts val="3249"/>
              </a:lnSpc>
            </a:pPr>
            <a:r>
              <a:rPr lang="en-US" sz="2499" b="1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Основные направления:</a:t>
            </a:r>
          </a:p>
          <a:p>
            <a:pPr marL="539748" lvl="1" indent="-269874" algn="just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751F"/>
                </a:solidFill>
                <a:latin typeface="Play"/>
                <a:ea typeface="Play"/>
                <a:cs typeface="Play"/>
                <a:sym typeface="Play"/>
              </a:rPr>
              <a:t>Лицензирование для образовательных учреждений</a:t>
            </a:r>
          </a:p>
          <a:p>
            <a:pPr marL="539748" lvl="1" indent="-269874" algn="just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751F"/>
                </a:solidFill>
                <a:latin typeface="Play"/>
                <a:ea typeface="Play"/>
                <a:cs typeface="Play"/>
                <a:sym typeface="Play"/>
              </a:rPr>
              <a:t>Грантовое финансирование </a:t>
            </a:r>
            <a:r>
              <a:rPr lang="en-US" sz="249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— участие в STEM-программах, научных фондах, государственных инициативах</a:t>
            </a:r>
          </a:p>
          <a:p>
            <a:pPr marL="539748" lvl="1" indent="-269874" algn="just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751F"/>
                </a:solidFill>
                <a:latin typeface="Play"/>
                <a:ea typeface="Play"/>
                <a:cs typeface="Play"/>
                <a:sym typeface="Play"/>
              </a:rPr>
              <a:t>Интеграция в STEM-программы</a:t>
            </a:r>
            <a:r>
              <a:rPr lang="en-US" sz="249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— партнёрство с образовательными платформами и олимпиадными центрами</a:t>
            </a:r>
          </a:p>
          <a:p>
            <a:pPr algn="just">
              <a:lnSpc>
                <a:spcPts val="3249"/>
              </a:lnSpc>
            </a:pPr>
            <a:r>
              <a:rPr lang="en-US" sz="2499" b="1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Продажа будет осуществляться через </a:t>
            </a:r>
            <a:r>
              <a:rPr lang="en-US" sz="2499" b="1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B2B-модель.</a:t>
            </a:r>
          </a:p>
          <a:p>
            <a:pPr algn="just">
              <a:lnSpc>
                <a:spcPts val="3249"/>
              </a:lnSpc>
            </a:pPr>
            <a:endParaRPr lang="en-US" sz="2499" b="1">
              <a:solidFill>
                <a:srgbClr val="FF751F"/>
              </a:solidFill>
              <a:latin typeface="Play Bold"/>
              <a:ea typeface="Play Bold"/>
              <a:cs typeface="Play Bold"/>
              <a:sym typeface="Play Bold"/>
            </a:endParaRPr>
          </a:p>
          <a:p>
            <a:pPr algn="just">
              <a:lnSpc>
                <a:spcPts val="3249"/>
              </a:lnSpc>
            </a:pPr>
            <a:r>
              <a:rPr lang="en-US" sz="2499" b="1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Основной фокус — социальный эффект:</a:t>
            </a:r>
          </a:p>
          <a:p>
            <a:pPr algn="just">
              <a:lnSpc>
                <a:spcPts val="3249"/>
              </a:lnSpc>
            </a:pPr>
            <a:r>
              <a:rPr lang="en-US" sz="2499">
                <a:solidFill>
                  <a:srgbClr val="90BAFF"/>
                </a:solidFill>
                <a:latin typeface="Play"/>
                <a:ea typeface="Play"/>
                <a:cs typeface="Play"/>
                <a:sym typeface="Play"/>
              </a:rPr>
              <a:t>Демократизация доступа к научным данным и инструментам анализа для студентов и исследователей.</a:t>
            </a:r>
          </a:p>
          <a:p>
            <a:pPr algn="just">
              <a:lnSpc>
                <a:spcPts val="3249"/>
              </a:lnSpc>
            </a:pPr>
            <a:r>
              <a:rPr lang="en-US" sz="2499">
                <a:solidFill>
                  <a:srgbClr val="90BAFF"/>
                </a:solidFill>
                <a:latin typeface="Play"/>
                <a:ea typeface="Play"/>
                <a:cs typeface="Play"/>
                <a:sym typeface="Play"/>
              </a:rPr>
              <a:t>Модель обеспечивает устойчивое развитие проекта через комбинацию образовательного лицензирования и грантовой поддержки.</a:t>
            </a:r>
          </a:p>
          <a:p>
            <a:pPr algn="just">
              <a:lnSpc>
                <a:spcPts val="3249"/>
              </a:lnSpc>
            </a:pPr>
            <a:endParaRPr lang="en-US" sz="2499">
              <a:solidFill>
                <a:srgbClr val="90BA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37004" y="5511047"/>
            <a:ext cx="30791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0"/>
              </a:lnSpc>
            </a:pPr>
            <a:r>
              <a:rPr lang="en-US" sz="2093" b="1" dirty="0" err="1">
                <a:solidFill>
                  <a:srgbClr val="90BA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Примеры</a:t>
            </a:r>
            <a:r>
              <a:rPr lang="en-US" sz="2093" b="1" dirty="0">
                <a:solidFill>
                  <a:srgbClr val="90BA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093" b="1" dirty="0" err="1">
                <a:solidFill>
                  <a:srgbClr val="90BA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пакетов</a:t>
            </a:r>
            <a:endParaRPr lang="en-US" sz="2093" b="1" dirty="0">
              <a:solidFill>
                <a:srgbClr val="90BA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01024" y="6031795"/>
            <a:ext cx="8543656" cy="341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64" u="sng" dirty="0">
                <a:solidFill>
                  <a:srgbClr val="FF751F"/>
                </a:solidFill>
                <a:latin typeface="Bicubik"/>
                <a:ea typeface="Bicubik"/>
                <a:cs typeface="Bicubik"/>
                <a:sym typeface="Bicubik"/>
              </a:rPr>
              <a:t>TAM/SAM/SOM</a:t>
            </a:r>
          </a:p>
          <a:p>
            <a:pPr algn="just">
              <a:lnSpc>
                <a:spcPts val="3449"/>
              </a:lnSpc>
              <a:spcBef>
                <a:spcPct val="0"/>
              </a:spcBef>
            </a:pPr>
            <a:r>
              <a:rPr lang="en-US" sz="2464" b="1" dirty="0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TAM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: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Глобальный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рынок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образовательных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STEM-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инструментов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для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астрономии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(~$1–2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млрд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,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школы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/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вузов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по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всему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миру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).​</a:t>
            </a:r>
          </a:p>
          <a:p>
            <a:pPr algn="just">
              <a:lnSpc>
                <a:spcPts val="3449"/>
              </a:lnSpc>
              <a:spcBef>
                <a:spcPct val="0"/>
              </a:spcBef>
            </a:pPr>
            <a:r>
              <a:rPr lang="en-US" sz="2464" b="1" dirty="0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SAM</a:t>
            </a:r>
            <a:r>
              <a:rPr lang="en-US" sz="2464" b="1" dirty="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: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СНГ +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Европа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(НИШ,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лицеи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,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вузы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с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физикой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/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данными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, ~1000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организаций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).​</a:t>
            </a:r>
          </a:p>
          <a:p>
            <a:pPr algn="just">
              <a:lnSpc>
                <a:spcPts val="3449"/>
              </a:lnSpc>
              <a:spcBef>
                <a:spcPct val="0"/>
              </a:spcBef>
            </a:pPr>
            <a:r>
              <a:rPr lang="en-US" sz="2464" b="1" dirty="0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SOM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: 20–50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школ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/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кружков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+ 5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вузов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в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Казахстане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/СНГ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1–2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года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через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демо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и </a:t>
            </a:r>
            <a:r>
              <a:rPr lang="en-US" sz="2464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гранты</a:t>
            </a:r>
            <a:r>
              <a:rPr lang="en-US" sz="2464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07" y="1570131"/>
            <a:ext cx="8122689" cy="3727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239250" y="0"/>
            <a:ext cx="9096375" cy="10287000"/>
            <a:chOff x="0" y="0"/>
            <a:chExt cx="239575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95753" cy="2709333"/>
            </a:xfrm>
            <a:custGeom>
              <a:avLst/>
              <a:gdLst/>
              <a:ahLst/>
              <a:cxnLst/>
              <a:rect l="l" t="t" r="r" b="b"/>
              <a:pathLst>
                <a:path w="2395753" h="2709333">
                  <a:moveTo>
                    <a:pt x="0" y="0"/>
                  </a:moveTo>
                  <a:lnTo>
                    <a:pt x="2395753" y="0"/>
                  </a:lnTo>
                  <a:lnTo>
                    <a:pt x="23957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9575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30237" y="414799"/>
            <a:ext cx="8330358" cy="5449073"/>
            <a:chOff x="0" y="0"/>
            <a:chExt cx="124258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2581" cy="812800"/>
            </a:xfrm>
            <a:custGeom>
              <a:avLst/>
              <a:gdLst/>
              <a:ahLst/>
              <a:cxnLst/>
              <a:rect l="l" t="t" r="r" b="b"/>
              <a:pathLst>
                <a:path w="1242581" h="812800">
                  <a:moveTo>
                    <a:pt x="0" y="0"/>
                  </a:moveTo>
                  <a:lnTo>
                    <a:pt x="1242581" y="0"/>
                  </a:lnTo>
                  <a:lnTo>
                    <a:pt x="124258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4287" r="-14287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>
            <a:off x="11196689" y="5863872"/>
            <a:ext cx="5197453" cy="4208036"/>
          </a:xfrm>
          <a:custGeom>
            <a:avLst/>
            <a:gdLst/>
            <a:ahLst/>
            <a:cxnLst/>
            <a:rect l="l" t="t" r="r" b="b"/>
            <a:pathLst>
              <a:path w="5197453" h="4208036">
                <a:moveTo>
                  <a:pt x="0" y="0"/>
                </a:moveTo>
                <a:lnTo>
                  <a:pt x="5197453" y="0"/>
                </a:lnTo>
                <a:lnTo>
                  <a:pt x="5197453" y="4208036"/>
                </a:lnTo>
                <a:lnTo>
                  <a:pt x="0" y="4208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204"/>
            </a:stretch>
          </a:blipFill>
          <a:ln w="152400" cap="sq">
            <a:solidFill>
              <a:srgbClr val="FFFFFF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452025"/>
            <a:ext cx="7638234" cy="1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1"/>
              </a:lnSpc>
              <a:spcBef>
                <a:spcPct val="0"/>
              </a:spcBef>
            </a:pPr>
            <a:r>
              <a:rPr lang="en-US" sz="4379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МАСШТАБИРОВАНИЕ И РАЗВИТИЕ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026" y="6130585"/>
            <a:ext cx="7764596" cy="379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2164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Технологическая архитектура позволяет</a:t>
            </a: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добавить поддержку новых космических миссий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улучшать AI-модуль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внедрять облачную инфраструктуру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расширять языковую поддержку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интегрироваться с образовательными платформами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анализ атмосферы кандидата</a:t>
            </a:r>
          </a:p>
          <a:p>
            <a:pPr marL="467364" lvl="1" indent="-233682" algn="l">
              <a:lnSpc>
                <a:spcPts val="3030"/>
              </a:lnSpc>
              <a:buFont typeface="Arial"/>
              <a:buChar char="•"/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поиск обитательных зон</a:t>
            </a:r>
          </a:p>
          <a:p>
            <a:pPr algn="l">
              <a:lnSpc>
                <a:spcPts val="3030"/>
              </a:lnSpc>
            </a:pPr>
            <a:r>
              <a:rPr lang="en-US" sz="21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Проект может расти без полной переработки системы.</a:t>
            </a:r>
          </a:p>
          <a:p>
            <a:pPr algn="l">
              <a:lnSpc>
                <a:spcPts val="3030"/>
              </a:lnSpc>
              <a:spcBef>
                <a:spcPct val="0"/>
              </a:spcBef>
            </a:pPr>
            <a:endParaRPr lang="en-US" sz="2164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3026" y="1940975"/>
            <a:ext cx="7933908" cy="429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2421" b="1">
                <a:solidFill>
                  <a:srgbClr val="FF751F"/>
                </a:solidFill>
                <a:latin typeface="Play Bold"/>
                <a:ea typeface="Play Bold"/>
                <a:cs typeface="Play Bold"/>
                <a:sym typeface="Play Bold"/>
              </a:rPr>
              <a:t>Перспективы расширения:</a:t>
            </a:r>
          </a:p>
          <a:p>
            <a:pPr algn="l">
              <a:lnSpc>
                <a:spcPts val="3147"/>
              </a:lnSpc>
            </a:pPr>
            <a:r>
              <a:rPr lang="en-US" sz="2421">
                <a:solidFill>
                  <a:srgbClr val="FF751F"/>
                </a:solidFill>
                <a:latin typeface="Play"/>
                <a:ea typeface="Play"/>
                <a:cs typeface="Play"/>
                <a:sym typeface="Play"/>
              </a:rPr>
              <a:t>В будущем возможно добавление premium-функционала: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Анализ TESS-данных и других миссий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Расширенная AI-классификация с CNN/RandomForest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Автоматическая генерация отчётов и PDF-экспорта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API для интеграции в сторонние платформы</a:t>
            </a:r>
          </a:p>
          <a:p>
            <a:pPr marL="522717" lvl="1" indent="-261358" algn="l">
              <a:lnSpc>
                <a:spcPts val="3147"/>
              </a:lnSpc>
              <a:buFont typeface="Arial"/>
              <a:buChar char="•"/>
            </a:pPr>
            <a:r>
              <a:rPr lang="en-US" sz="242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Облачное хранилище результатов анализа</a:t>
            </a:r>
          </a:p>
          <a:p>
            <a:pPr algn="l">
              <a:lnSpc>
                <a:spcPts val="3147"/>
              </a:lnSpc>
            </a:pPr>
            <a:endParaRPr lang="en-US" sz="242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74832" y="-1465279"/>
            <a:ext cx="13387951" cy="13217559"/>
          </a:xfrm>
          <a:custGeom>
            <a:avLst/>
            <a:gdLst/>
            <a:ahLst/>
            <a:cxnLst/>
            <a:rect l="l" t="t" r="r" b="b"/>
            <a:pathLst>
              <a:path w="13387951" h="13217559">
                <a:moveTo>
                  <a:pt x="0" y="0"/>
                </a:moveTo>
                <a:lnTo>
                  <a:pt x="13387951" y="0"/>
                </a:lnTo>
                <a:lnTo>
                  <a:pt x="13387951" y="13217558"/>
                </a:lnTo>
                <a:lnTo>
                  <a:pt x="0" y="13217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13119" y="452025"/>
            <a:ext cx="864618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ИТОГ И СТРАТЕГИЧЕСКОЕ ЗНАЧЕНИЕ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52485" y="2022808"/>
            <a:ext cx="9047216" cy="826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3"/>
              </a:lnSpc>
            </a:pPr>
            <a:r>
              <a:rPr lang="en-US" sz="3138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KEPTESS — это</a:t>
            </a: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677515" lvl="1" indent="-338758" algn="l">
              <a:lnSpc>
                <a:spcPts val="4393"/>
              </a:lnSpc>
              <a:buFont typeface="Arial"/>
              <a:buChar char="•"/>
            </a:pP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практическое применение ИИ в космической сфере</a:t>
            </a:r>
          </a:p>
          <a:p>
            <a:pPr marL="677515" lvl="1" indent="-338758" algn="l">
              <a:lnSpc>
                <a:spcPts val="4393"/>
              </a:lnSpc>
              <a:buFont typeface="Arial"/>
              <a:buChar char="•"/>
            </a:pP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инструмент развития дата-грамотности</a:t>
            </a:r>
          </a:p>
          <a:p>
            <a:pPr marL="677515" lvl="1" indent="-338758" algn="l">
              <a:lnSpc>
                <a:spcPts val="4393"/>
              </a:lnSpc>
              <a:buFont typeface="Arial"/>
              <a:buChar char="•"/>
            </a:pP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поддержка гражданской науки</a:t>
            </a:r>
          </a:p>
          <a:p>
            <a:pPr marL="677515" lvl="1" indent="-338758" algn="l">
              <a:lnSpc>
                <a:spcPts val="4393"/>
              </a:lnSpc>
              <a:buFont typeface="Arial"/>
              <a:buChar char="•"/>
            </a:pPr>
            <a:r>
              <a:rPr lang="en-US" sz="31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образовательная инновация</a:t>
            </a:r>
          </a:p>
          <a:p>
            <a:pPr algn="l">
              <a:lnSpc>
                <a:spcPts val="4393"/>
              </a:lnSpc>
            </a:pPr>
            <a:endParaRPr lang="en-US" sz="313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90BAFF"/>
                </a:solidFill>
                <a:latin typeface="Canva Sans"/>
                <a:ea typeface="Canva Sans"/>
                <a:cs typeface="Canva Sans"/>
                <a:sym typeface="Canva Sans"/>
              </a:rPr>
              <a:t>Мы соединяем космические данные с новым поколением инженеров.</a:t>
            </a:r>
          </a:p>
          <a:p>
            <a:pPr algn="l">
              <a:lnSpc>
                <a:spcPts val="4393"/>
              </a:lnSpc>
            </a:pPr>
            <a:endParaRPr lang="en-US" sz="3138">
              <a:solidFill>
                <a:srgbClr val="90BA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393"/>
              </a:lnSpc>
            </a:pPr>
            <a:r>
              <a:rPr lang="en-US" sz="3138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Соединяя социальное влияние и технологическую глубину,</a:t>
            </a:r>
          </a:p>
          <a:p>
            <a:pPr algn="ctr">
              <a:lnSpc>
                <a:spcPts val="4393"/>
              </a:lnSpc>
            </a:pPr>
            <a:r>
              <a:rPr lang="en-US" sz="3138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мы формируем устойчивую модель Space AI образования.</a:t>
            </a:r>
          </a:p>
          <a:p>
            <a:pPr algn="l">
              <a:lnSpc>
                <a:spcPts val="4393"/>
              </a:lnSpc>
              <a:spcBef>
                <a:spcPct val="0"/>
              </a:spcBef>
            </a:pPr>
            <a:endParaRPr lang="en-US" sz="3138" b="1">
              <a:solidFill>
                <a:srgbClr val="FF751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5643" y="1028700"/>
            <a:ext cx="7176848" cy="8054117"/>
            <a:chOff x="0" y="0"/>
            <a:chExt cx="1890199" cy="21212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0199" cy="2121249"/>
            </a:xfrm>
            <a:custGeom>
              <a:avLst/>
              <a:gdLst/>
              <a:ahLst/>
              <a:cxnLst/>
              <a:rect l="l" t="t" r="r" b="b"/>
              <a:pathLst>
                <a:path w="1890199" h="2121249">
                  <a:moveTo>
                    <a:pt x="21575" y="0"/>
                  </a:moveTo>
                  <a:lnTo>
                    <a:pt x="1868624" y="0"/>
                  </a:lnTo>
                  <a:cubicBezTo>
                    <a:pt x="1874346" y="0"/>
                    <a:pt x="1879834" y="2273"/>
                    <a:pt x="1883880" y="6319"/>
                  </a:cubicBezTo>
                  <a:cubicBezTo>
                    <a:pt x="1887925" y="10365"/>
                    <a:pt x="1890199" y="15853"/>
                    <a:pt x="1890199" y="21575"/>
                  </a:cubicBezTo>
                  <a:lnTo>
                    <a:pt x="1890199" y="2099674"/>
                  </a:lnTo>
                  <a:cubicBezTo>
                    <a:pt x="1890199" y="2105396"/>
                    <a:pt x="1887925" y="2110884"/>
                    <a:pt x="1883880" y="2114930"/>
                  </a:cubicBezTo>
                  <a:cubicBezTo>
                    <a:pt x="1879834" y="2118976"/>
                    <a:pt x="1874346" y="2121249"/>
                    <a:pt x="1868624" y="2121249"/>
                  </a:cubicBezTo>
                  <a:lnTo>
                    <a:pt x="21575" y="2121249"/>
                  </a:lnTo>
                  <a:cubicBezTo>
                    <a:pt x="15853" y="2121249"/>
                    <a:pt x="10365" y="2118976"/>
                    <a:pt x="6319" y="2114930"/>
                  </a:cubicBezTo>
                  <a:cubicBezTo>
                    <a:pt x="2273" y="2110884"/>
                    <a:pt x="0" y="2105396"/>
                    <a:pt x="0" y="2099674"/>
                  </a:cubicBezTo>
                  <a:lnTo>
                    <a:pt x="0" y="21575"/>
                  </a:lnTo>
                  <a:cubicBezTo>
                    <a:pt x="0" y="15853"/>
                    <a:pt x="2273" y="10365"/>
                    <a:pt x="6319" y="6319"/>
                  </a:cubicBezTo>
                  <a:cubicBezTo>
                    <a:pt x="10365" y="2273"/>
                    <a:pt x="15853" y="0"/>
                    <a:pt x="21575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90199" cy="2159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0442" y="1443499"/>
            <a:ext cx="6511323" cy="7092891"/>
            <a:chOff x="0" y="0"/>
            <a:chExt cx="812800" cy="8853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85396"/>
            </a:xfrm>
            <a:custGeom>
              <a:avLst/>
              <a:gdLst/>
              <a:ahLst/>
              <a:cxnLst/>
              <a:rect l="l" t="t" r="r" b="b"/>
              <a:pathLst>
                <a:path w="812800" h="885396">
                  <a:moveTo>
                    <a:pt x="7134" y="0"/>
                  </a:moveTo>
                  <a:lnTo>
                    <a:pt x="805666" y="0"/>
                  </a:lnTo>
                  <a:cubicBezTo>
                    <a:pt x="809606" y="0"/>
                    <a:pt x="812800" y="3194"/>
                    <a:pt x="812800" y="7134"/>
                  </a:cubicBezTo>
                  <a:lnTo>
                    <a:pt x="812800" y="878262"/>
                  </a:lnTo>
                  <a:cubicBezTo>
                    <a:pt x="812800" y="880154"/>
                    <a:pt x="812048" y="881969"/>
                    <a:pt x="810710" y="883307"/>
                  </a:cubicBezTo>
                  <a:cubicBezTo>
                    <a:pt x="809373" y="884645"/>
                    <a:pt x="807558" y="885396"/>
                    <a:pt x="805666" y="885396"/>
                  </a:cubicBezTo>
                  <a:lnTo>
                    <a:pt x="7134" y="885396"/>
                  </a:lnTo>
                  <a:cubicBezTo>
                    <a:pt x="3194" y="885396"/>
                    <a:pt x="0" y="882202"/>
                    <a:pt x="0" y="878262"/>
                  </a:cubicBezTo>
                  <a:lnTo>
                    <a:pt x="0" y="7134"/>
                  </a:lnTo>
                  <a:cubicBezTo>
                    <a:pt x="0" y="3194"/>
                    <a:pt x="3194" y="0"/>
                    <a:pt x="7134" y="0"/>
                  </a:cubicBezTo>
                  <a:close/>
                </a:path>
              </a:pathLst>
            </a:custGeom>
            <a:blipFill>
              <a:blip r:embed="rId5"/>
              <a:stretch>
                <a:fillRect l="-35772" r="-35772"/>
              </a:stretch>
            </a:blipFill>
            <a:ln w="38100" cap="sq">
              <a:solidFill>
                <a:srgbClr val="C2D1EA"/>
              </a:solidFill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>
            <a:off x="14913747" y="7661974"/>
            <a:ext cx="8335691" cy="8229600"/>
          </a:xfrm>
          <a:custGeom>
            <a:avLst/>
            <a:gdLst/>
            <a:ahLst/>
            <a:cxnLst/>
            <a:rect l="l" t="t" r="r" b="b"/>
            <a:pathLst>
              <a:path w="8335691" h="8229600">
                <a:moveTo>
                  <a:pt x="0" y="0"/>
                </a:moveTo>
                <a:lnTo>
                  <a:pt x="8335690" y="0"/>
                </a:lnTo>
                <a:lnTo>
                  <a:pt x="8335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558327" y="1376824"/>
            <a:ext cx="8784835" cy="284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8"/>
              </a:lnSpc>
              <a:spcBef>
                <a:spcPct val="0"/>
              </a:spcBef>
            </a:pPr>
            <a:r>
              <a:rPr lang="en-US" sz="325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KEPTESS </a:t>
            </a:r>
            <a:r>
              <a:rPr lang="en-US" sz="325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— ЭТО SPACE AI ПЛАТФОРМА, ДЕЛАЮЩАЯ РЕАЛЬНЫЕ ДАННЫЕ КОСМИЧЕСКИХ МИССИЙ ДОСТУПНЫМИ ДЛЯ АНАЛИЗА ШКОЛЬНИКАМ, СТУДЕНТАМ И НАЧИНАЮЩИМ ИССЛЕДОВАТЕЛЯМ.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6616358" y="417745"/>
            <a:ext cx="1941969" cy="2503256"/>
          </a:xfrm>
          <a:custGeom>
            <a:avLst/>
            <a:gdLst/>
            <a:ahLst/>
            <a:cxnLst/>
            <a:rect l="l" t="t" r="r" b="b"/>
            <a:pathLst>
              <a:path w="1941969" h="2503256">
                <a:moveTo>
                  <a:pt x="1941969" y="0"/>
                </a:moveTo>
                <a:lnTo>
                  <a:pt x="0" y="0"/>
                </a:lnTo>
                <a:lnTo>
                  <a:pt x="0" y="2503256"/>
                </a:lnTo>
                <a:lnTo>
                  <a:pt x="1941969" y="2503256"/>
                </a:lnTo>
                <a:lnTo>
                  <a:pt x="194196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321983" y="-383371"/>
            <a:ext cx="4518754" cy="4958853"/>
          </a:xfrm>
          <a:custGeom>
            <a:avLst/>
            <a:gdLst/>
            <a:ahLst/>
            <a:cxnLst/>
            <a:rect l="l" t="t" r="r" b="b"/>
            <a:pathLst>
              <a:path w="4518754" h="4958853">
                <a:moveTo>
                  <a:pt x="0" y="0"/>
                </a:moveTo>
                <a:lnTo>
                  <a:pt x="4518754" y="0"/>
                </a:lnTo>
                <a:lnTo>
                  <a:pt x="4518754" y="4958853"/>
                </a:lnTo>
                <a:lnTo>
                  <a:pt x="0" y="4958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558327" y="4527857"/>
            <a:ext cx="9204256" cy="199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  <a:spcBef>
                <a:spcPct val="0"/>
              </a:spcBef>
            </a:pPr>
            <a:r>
              <a:rPr lang="en-US" sz="2851" b="1" i="1">
                <a:solidFill>
                  <a:srgbClr val="FF751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Наша миссия</a:t>
            </a:r>
            <a:r>
              <a:rPr lang="en-US" sz="2851" b="1" i="1">
                <a:solidFill>
                  <a:srgbClr val="FFFF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 </a:t>
            </a:r>
            <a:r>
              <a:rPr lang="en-US" sz="285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— сократить разрыв между открытыми космическими данными и возможностью их понимать, анализировать и использовать.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58327" y="6827144"/>
            <a:ext cx="9822926" cy="195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2835" b="1">
                <a:solidFill>
                  <a:srgbClr val="C2D1E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Мы работаем на пересечении трёх направлений:</a:t>
            </a:r>
          </a:p>
          <a:p>
            <a:pPr marL="612083" lvl="1" indent="-306041" algn="l">
              <a:lnSpc>
                <a:spcPts val="3969"/>
              </a:lnSpc>
              <a:buFont typeface="Arial"/>
              <a:buChar char="•"/>
            </a:pPr>
            <a:r>
              <a:rPr lang="en-US" sz="283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Космические технологии</a:t>
            </a:r>
          </a:p>
          <a:p>
            <a:pPr marL="612083" lvl="1" indent="-306041" algn="l">
              <a:lnSpc>
                <a:spcPts val="3969"/>
              </a:lnSpc>
              <a:buFont typeface="Arial"/>
              <a:buChar char="•"/>
            </a:pPr>
            <a:r>
              <a:rPr lang="en-US" sz="283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Искусственный интеллект</a:t>
            </a:r>
          </a:p>
          <a:p>
            <a:pPr marL="612083" lvl="1" indent="-306041" algn="l">
              <a:lnSpc>
                <a:spcPts val="3969"/>
              </a:lnSpc>
              <a:spcBef>
                <a:spcPct val="0"/>
              </a:spcBef>
              <a:buFont typeface="Arial"/>
              <a:buChar char="•"/>
            </a:pPr>
            <a:r>
              <a:rPr lang="en-US" sz="2835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Образование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30810" y="806893"/>
            <a:ext cx="4393990" cy="6765990"/>
            <a:chOff x="0" y="0"/>
            <a:chExt cx="1725470" cy="2656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25470" cy="2656928"/>
            </a:xfrm>
            <a:custGeom>
              <a:avLst/>
              <a:gdLst/>
              <a:ahLst/>
              <a:cxnLst/>
              <a:rect l="l" t="t" r="r" b="b"/>
              <a:pathLst>
                <a:path w="1725470" h="2656928">
                  <a:moveTo>
                    <a:pt x="0" y="0"/>
                  </a:moveTo>
                  <a:lnTo>
                    <a:pt x="1725470" y="0"/>
                  </a:lnTo>
                  <a:lnTo>
                    <a:pt x="1725470" y="2656928"/>
                  </a:lnTo>
                  <a:lnTo>
                    <a:pt x="0" y="2656928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25470" cy="2695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07797" y="1092670"/>
            <a:ext cx="3838799" cy="6181351"/>
            <a:chOff x="0" y="0"/>
            <a:chExt cx="812800" cy="130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08795"/>
            </a:xfrm>
            <a:custGeom>
              <a:avLst/>
              <a:gdLst/>
              <a:ahLst/>
              <a:cxnLst/>
              <a:rect l="l" t="t" r="r" b="b"/>
              <a:pathLst>
                <a:path w="812800" h="1308795">
                  <a:moveTo>
                    <a:pt x="24201" y="0"/>
                  </a:moveTo>
                  <a:lnTo>
                    <a:pt x="788599" y="0"/>
                  </a:lnTo>
                  <a:cubicBezTo>
                    <a:pt x="795017" y="0"/>
                    <a:pt x="801173" y="2550"/>
                    <a:pt x="805712" y="7088"/>
                  </a:cubicBezTo>
                  <a:cubicBezTo>
                    <a:pt x="810250" y="11627"/>
                    <a:pt x="812800" y="17783"/>
                    <a:pt x="812800" y="24201"/>
                  </a:cubicBezTo>
                  <a:lnTo>
                    <a:pt x="812800" y="1284594"/>
                  </a:lnTo>
                  <a:cubicBezTo>
                    <a:pt x="812800" y="1291013"/>
                    <a:pt x="810250" y="1297168"/>
                    <a:pt x="805712" y="1301707"/>
                  </a:cubicBezTo>
                  <a:cubicBezTo>
                    <a:pt x="801173" y="1306246"/>
                    <a:pt x="795017" y="1308795"/>
                    <a:pt x="788599" y="1308795"/>
                  </a:cubicBezTo>
                  <a:lnTo>
                    <a:pt x="24201" y="1308795"/>
                  </a:lnTo>
                  <a:cubicBezTo>
                    <a:pt x="17783" y="1308795"/>
                    <a:pt x="11627" y="1306246"/>
                    <a:pt x="7088" y="1301707"/>
                  </a:cubicBezTo>
                  <a:cubicBezTo>
                    <a:pt x="2550" y="1297168"/>
                    <a:pt x="0" y="1291013"/>
                    <a:pt x="0" y="1284594"/>
                  </a:cubicBezTo>
                  <a:lnTo>
                    <a:pt x="0" y="24201"/>
                  </a:lnTo>
                  <a:cubicBezTo>
                    <a:pt x="0" y="17783"/>
                    <a:pt x="2550" y="11627"/>
                    <a:pt x="7088" y="7088"/>
                  </a:cubicBezTo>
                  <a:cubicBezTo>
                    <a:pt x="11627" y="2550"/>
                    <a:pt x="17783" y="0"/>
                    <a:pt x="24201" y="0"/>
                  </a:cubicBezTo>
                  <a:close/>
                </a:path>
              </a:pathLst>
            </a:custGeom>
            <a:blipFill>
              <a:blip r:embed="rId5"/>
              <a:stretch>
                <a:fillRect l="-3674" r="-3674"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4897474"/>
            <a:ext cx="597723" cy="5977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009548"/>
            <a:ext cx="597723" cy="59772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7274021"/>
            <a:ext cx="597723" cy="59772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-5300484" y="7730036"/>
            <a:ext cx="11372563" cy="8229600"/>
          </a:xfrm>
          <a:custGeom>
            <a:avLst/>
            <a:gdLst/>
            <a:ahLst/>
            <a:cxnLst/>
            <a:rect l="l" t="t" r="r" b="b"/>
            <a:pathLst>
              <a:path w="11372563" h="8229600">
                <a:moveTo>
                  <a:pt x="0" y="0"/>
                </a:moveTo>
                <a:lnTo>
                  <a:pt x="11372562" y="0"/>
                </a:lnTo>
                <a:lnTo>
                  <a:pt x="113725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432401" y="597639"/>
            <a:ext cx="6035433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ПРОБЛЕМА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28959" y="4660637"/>
            <a:ext cx="8995164" cy="94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0"/>
              </a:lnSpc>
              <a:spcBef>
                <a:spcPct val="0"/>
              </a:spcBef>
            </a:pPr>
            <a:r>
              <a:rPr lang="en-US" sz="272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Инструменты анализа сложны и ориентированы на профессиональных астрономов.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7213" y="4997904"/>
            <a:ext cx="340698" cy="34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28959" y="5804900"/>
            <a:ext cx="8995164" cy="9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1"/>
              </a:lnSpc>
              <a:spcBef>
                <a:spcPct val="0"/>
              </a:spcBef>
            </a:pPr>
            <a:r>
              <a:rPr lang="en-US" sz="281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Большинство образовательных программ работают с теорией, а не с реальными данными.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7213" y="6109977"/>
            <a:ext cx="340698" cy="34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3026" y="1937490"/>
            <a:ext cx="10678106" cy="171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7"/>
              </a:lnSpc>
              <a:spcBef>
                <a:spcPct val="0"/>
              </a:spcBef>
            </a:pPr>
            <a:r>
              <a:rPr lang="en-US" sz="329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Современные космические миссии генерируют огромные массивы данных. Эти данные открыты, но фактически недоступны.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0184" y="3943378"/>
            <a:ext cx="10621093" cy="59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2"/>
              </a:lnSpc>
              <a:spcBef>
                <a:spcPct val="0"/>
              </a:spcBef>
            </a:pPr>
            <a:r>
              <a:rPr lang="en-US" sz="35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Существуют три ключевые проблемы: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28959" y="6992894"/>
            <a:ext cx="8642318" cy="1417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 школьников и студентов нет практической среды для развития дата-грамотности в космической сфере.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73619" y="8319976"/>
            <a:ext cx="13514381" cy="189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2708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 результате возникает парадокс:</a:t>
            </a:r>
          </a:p>
          <a:p>
            <a:pPr algn="ctr">
              <a:lnSpc>
                <a:spcPts val="3791"/>
              </a:lnSpc>
            </a:pPr>
            <a:r>
              <a:rPr lang="en-US" sz="2708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данные есть — навыков работы с ними нет.</a:t>
            </a:r>
          </a:p>
          <a:p>
            <a:pPr algn="ctr">
              <a:lnSpc>
                <a:spcPts val="3791"/>
              </a:lnSpc>
            </a:pPr>
            <a:r>
              <a:rPr lang="en-US" sz="2708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Это ограничивает развитие гражданской науки и STEM-подготовки.</a:t>
            </a:r>
          </a:p>
          <a:p>
            <a:pPr algn="ctr">
              <a:lnSpc>
                <a:spcPts val="3791"/>
              </a:lnSpc>
              <a:spcBef>
                <a:spcPct val="0"/>
              </a:spcBef>
            </a:pPr>
            <a:endParaRPr lang="en-US" sz="2708" b="1">
              <a:solidFill>
                <a:srgbClr val="90BA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6227392" y="2826134"/>
            <a:ext cx="11372563" cy="8229600"/>
          </a:xfrm>
          <a:custGeom>
            <a:avLst/>
            <a:gdLst/>
            <a:ahLst/>
            <a:cxnLst/>
            <a:rect l="l" t="t" r="r" b="b"/>
            <a:pathLst>
              <a:path w="11372563" h="8229600">
                <a:moveTo>
                  <a:pt x="0" y="0"/>
                </a:moveTo>
                <a:lnTo>
                  <a:pt x="11372563" y="0"/>
                </a:lnTo>
                <a:lnTo>
                  <a:pt x="113725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3026" y="1620155"/>
            <a:ext cx="7504983" cy="5123819"/>
            <a:chOff x="0" y="0"/>
            <a:chExt cx="2219676" cy="15154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9676" cy="1515422"/>
            </a:xfrm>
            <a:custGeom>
              <a:avLst/>
              <a:gdLst/>
              <a:ahLst/>
              <a:cxnLst/>
              <a:rect l="l" t="t" r="r" b="b"/>
              <a:pathLst>
                <a:path w="2219676" h="1515422">
                  <a:moveTo>
                    <a:pt x="0" y="0"/>
                  </a:moveTo>
                  <a:lnTo>
                    <a:pt x="2219676" y="0"/>
                  </a:lnTo>
                  <a:lnTo>
                    <a:pt x="2219676" y="1515422"/>
                  </a:lnTo>
                  <a:lnTo>
                    <a:pt x="0" y="151542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9676" cy="1553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5057" y="1882697"/>
            <a:ext cx="7340921" cy="4282995"/>
            <a:chOff x="0" y="0"/>
            <a:chExt cx="1393114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3114" cy="812800"/>
            </a:xfrm>
            <a:custGeom>
              <a:avLst/>
              <a:gdLst/>
              <a:ahLst/>
              <a:cxnLst/>
              <a:rect l="l" t="t" r="r" b="b"/>
              <a:pathLst>
                <a:path w="1393114" h="812800">
                  <a:moveTo>
                    <a:pt x="18983" y="0"/>
                  </a:moveTo>
                  <a:lnTo>
                    <a:pt x="1374131" y="0"/>
                  </a:lnTo>
                  <a:cubicBezTo>
                    <a:pt x="1384615" y="0"/>
                    <a:pt x="1393114" y="8499"/>
                    <a:pt x="1393114" y="18983"/>
                  </a:cubicBezTo>
                  <a:lnTo>
                    <a:pt x="1393114" y="793817"/>
                  </a:lnTo>
                  <a:cubicBezTo>
                    <a:pt x="1393114" y="798851"/>
                    <a:pt x="1391114" y="803680"/>
                    <a:pt x="1387554" y="807240"/>
                  </a:cubicBezTo>
                  <a:cubicBezTo>
                    <a:pt x="1383994" y="810800"/>
                    <a:pt x="1379166" y="812800"/>
                    <a:pt x="1374131" y="812800"/>
                  </a:cubicBezTo>
                  <a:lnTo>
                    <a:pt x="18983" y="812800"/>
                  </a:lnTo>
                  <a:cubicBezTo>
                    <a:pt x="13949" y="812800"/>
                    <a:pt x="9120" y="810800"/>
                    <a:pt x="5560" y="807240"/>
                  </a:cubicBezTo>
                  <a:cubicBezTo>
                    <a:pt x="2000" y="803680"/>
                    <a:pt x="0" y="798851"/>
                    <a:pt x="0" y="793817"/>
                  </a:cubicBezTo>
                  <a:lnTo>
                    <a:pt x="0" y="18983"/>
                  </a:lnTo>
                  <a:cubicBezTo>
                    <a:pt x="0" y="13949"/>
                    <a:pt x="2000" y="9120"/>
                    <a:pt x="5560" y="5560"/>
                  </a:cubicBezTo>
                  <a:cubicBezTo>
                    <a:pt x="9120" y="2000"/>
                    <a:pt x="13949" y="0"/>
                    <a:pt x="18983" y="0"/>
                  </a:cubicBezTo>
                  <a:close/>
                </a:path>
              </a:pathLst>
            </a:custGeom>
            <a:blipFill>
              <a:blip r:embed="rId5"/>
              <a:stretch>
                <a:fillRect l="-1861" r="-1861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8845138" y="2418964"/>
            <a:ext cx="945971" cy="94597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45138" y="3850710"/>
            <a:ext cx="945971" cy="94597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45138" y="5282456"/>
            <a:ext cx="945971" cy="94597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281366" y="5755442"/>
            <a:ext cx="3955867" cy="3193464"/>
          </a:xfrm>
          <a:custGeom>
            <a:avLst/>
            <a:gdLst/>
            <a:ahLst/>
            <a:cxnLst/>
            <a:rect l="l" t="t" r="r" b="b"/>
            <a:pathLst>
              <a:path w="3955867" h="3193464">
                <a:moveTo>
                  <a:pt x="0" y="0"/>
                </a:moveTo>
                <a:lnTo>
                  <a:pt x="3955868" y="0"/>
                </a:lnTo>
                <a:lnTo>
                  <a:pt x="3955868" y="3193463"/>
                </a:lnTo>
                <a:lnTo>
                  <a:pt x="0" y="3193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8533683" y="732912"/>
            <a:ext cx="8793499" cy="129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  <a:spcBef>
                <a:spcPct val="0"/>
              </a:spcBef>
            </a:pPr>
            <a:r>
              <a:rPr lang="en-US" sz="3745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ПОЧЕМУ ЭТО РЫНОЧНАЯ ВОЗМОЖНОСТЬ?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8353" y="2528417"/>
            <a:ext cx="7038829" cy="64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2"/>
              </a:lnSpc>
              <a:spcBef>
                <a:spcPct val="0"/>
              </a:spcBef>
            </a:pPr>
            <a:r>
              <a:rPr lang="en-US" sz="372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Рынок EdTech активно растёт.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48525" y="2712218"/>
            <a:ext cx="539197" cy="32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91185" y="3707800"/>
            <a:ext cx="8390043" cy="108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Глобальный интерес к космосу увеличивается.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48525" y="4143964"/>
            <a:ext cx="539197" cy="32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91185" y="5139581"/>
            <a:ext cx="7669738" cy="99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sz="292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AI становится обязательной компетенцией.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48525" y="5575711"/>
            <a:ext cx="539197" cy="32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7394" y="7094820"/>
            <a:ext cx="16693550" cy="337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Однако ниша</a:t>
            </a:r>
            <a:r>
              <a:rPr lang="en-US" sz="276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61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Space AI + Education</a:t>
            </a: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остаётся практически пустой.</a:t>
            </a:r>
          </a:p>
          <a:p>
            <a:pPr algn="l">
              <a:lnSpc>
                <a:spcPts val="3865"/>
              </a:lnSpc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Сегодня нет доступной платформы, которая:</a:t>
            </a:r>
          </a:p>
          <a:p>
            <a:pPr marL="596141" lvl="1" indent="-298071" algn="l">
              <a:lnSpc>
                <a:spcPts val="3865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работает с реальными космическими данными,</a:t>
            </a:r>
          </a:p>
          <a:p>
            <a:pPr marL="596141" lvl="1" indent="-298071" algn="l">
              <a:lnSpc>
                <a:spcPts val="3865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использует AI,</a:t>
            </a:r>
          </a:p>
          <a:p>
            <a:pPr marL="596141" lvl="1" indent="-298071" algn="l">
              <a:lnSpc>
                <a:spcPts val="3865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при этом остаётся понятной для начинающих.</a:t>
            </a:r>
          </a:p>
          <a:p>
            <a:pPr algn="l">
              <a:lnSpc>
                <a:spcPts val="3865"/>
              </a:lnSpc>
            </a:pPr>
            <a:r>
              <a:rPr lang="en-US" sz="2761">
                <a:solidFill>
                  <a:srgbClr val="C2D1EA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                                                                         </a:t>
            </a:r>
            <a:r>
              <a:rPr lang="en-US" sz="2761" b="1">
                <a:solidFill>
                  <a:srgbClr val="C2D1E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61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KEPTESS занимает эту нишу.</a:t>
            </a:r>
          </a:p>
          <a:p>
            <a:pPr algn="ctr">
              <a:lnSpc>
                <a:spcPts val="3865"/>
              </a:lnSpc>
              <a:spcBef>
                <a:spcPct val="0"/>
              </a:spcBef>
            </a:pPr>
            <a:endParaRPr lang="en-US" sz="2761" b="1">
              <a:solidFill>
                <a:srgbClr val="90BA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5833" y="6241013"/>
            <a:ext cx="7123432" cy="29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  <a:spcBef>
                <a:spcPct val="0"/>
              </a:spcBef>
            </a:pPr>
            <a:r>
              <a:rPr lang="en-US" sz="1766" i="1">
                <a:solidFill>
                  <a:srgbClr val="90BA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Grand View Research — Education Technology Market Size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166073" y="1151468"/>
            <a:ext cx="9866421" cy="4720980"/>
          </a:xfrm>
          <a:custGeom>
            <a:avLst/>
            <a:gdLst/>
            <a:ahLst/>
            <a:cxnLst/>
            <a:rect l="l" t="t" r="r" b="b"/>
            <a:pathLst>
              <a:path w="9866421" h="4720980">
                <a:moveTo>
                  <a:pt x="0" y="0"/>
                </a:moveTo>
                <a:lnTo>
                  <a:pt x="9866421" y="0"/>
                </a:lnTo>
                <a:lnTo>
                  <a:pt x="9866421" y="4720980"/>
                </a:lnTo>
                <a:lnTo>
                  <a:pt x="0" y="4720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80" b="-68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5397624" y="739013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259300" y="6517721"/>
            <a:ext cx="4039985" cy="4114800"/>
          </a:xfrm>
          <a:custGeom>
            <a:avLst/>
            <a:gdLst/>
            <a:ahLst/>
            <a:cxnLst/>
            <a:rect l="l" t="t" r="r" b="b"/>
            <a:pathLst>
              <a:path w="4039985" h="4114800">
                <a:moveTo>
                  <a:pt x="0" y="0"/>
                </a:moveTo>
                <a:lnTo>
                  <a:pt x="4039985" y="0"/>
                </a:lnTo>
                <a:lnTo>
                  <a:pt x="40399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8657" y="1065743"/>
            <a:ext cx="713737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НАШЕ РЕШЕНИЕ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657" y="2150029"/>
            <a:ext cx="7076220" cy="642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1"/>
              </a:lnSpc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Мы разработали </a:t>
            </a:r>
            <a:r>
              <a:rPr lang="en-US" sz="2793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платформу KEPTESS</a:t>
            </a: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которая: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принимает реальные данные космических миссий,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автоматически очищает и обрабатывает их,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ищет признаки экзопланет,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применяет AI для классификации,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визуализирует результат в понятной форме,</a:t>
            </a:r>
          </a:p>
          <a:p>
            <a:pPr marL="603137" lvl="1" indent="-301568" algn="just">
              <a:lnSpc>
                <a:spcPts val="3911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имеет справку по узкоспециальным терминам.</a:t>
            </a:r>
          </a:p>
          <a:p>
            <a:pPr algn="just">
              <a:lnSpc>
                <a:spcPts val="3911"/>
              </a:lnSpc>
              <a:spcBef>
                <a:spcPct val="0"/>
              </a:spcBef>
            </a:pPr>
            <a:endParaRPr lang="en-US" sz="2793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13531" y="6050895"/>
            <a:ext cx="9171505" cy="14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  <a:spcBef>
                <a:spcPct val="0"/>
              </a:spcBef>
            </a:pPr>
            <a:r>
              <a:rPr lang="en-US" sz="28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Так интерфейс был разработан с </a:t>
            </a:r>
            <a:r>
              <a:rPr lang="en-US" sz="2877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пользовательским удобством и пониманием</a:t>
            </a:r>
            <a:r>
              <a:rPr lang="en-US" sz="287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 уме.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22198" y="8108295"/>
            <a:ext cx="12143618" cy="215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endParaRPr/>
          </a:p>
          <a:p>
            <a:pPr algn="ctr">
              <a:lnSpc>
                <a:spcPts val="4302"/>
              </a:lnSpc>
            </a:pPr>
            <a:r>
              <a:rPr lang="en-US" sz="3073" b="1">
                <a:solidFill>
                  <a:srgbClr val="C2D1E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Мы соединяем точность научного подхода и доступность образовательного продукта.</a:t>
            </a:r>
          </a:p>
          <a:p>
            <a:pPr algn="ctr">
              <a:lnSpc>
                <a:spcPts val="4302"/>
              </a:lnSpc>
              <a:spcBef>
                <a:spcPct val="0"/>
              </a:spcBef>
            </a:pPr>
            <a:endParaRPr lang="en-US" sz="3073" b="1">
              <a:solidFill>
                <a:srgbClr val="C2D1E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65240" y="330509"/>
            <a:ext cx="7137575" cy="9625981"/>
            <a:chOff x="0" y="0"/>
            <a:chExt cx="1912220" cy="2578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2220" cy="2578887"/>
            </a:xfrm>
            <a:custGeom>
              <a:avLst/>
              <a:gdLst/>
              <a:ahLst/>
              <a:cxnLst/>
              <a:rect l="l" t="t" r="r" b="b"/>
              <a:pathLst>
                <a:path w="1912220" h="2578887">
                  <a:moveTo>
                    <a:pt x="0" y="0"/>
                  </a:moveTo>
                  <a:lnTo>
                    <a:pt x="1912220" y="0"/>
                  </a:lnTo>
                  <a:lnTo>
                    <a:pt x="1912220" y="2578887"/>
                  </a:lnTo>
                  <a:lnTo>
                    <a:pt x="0" y="257888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2220" cy="2616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77911" y="4659911"/>
            <a:ext cx="6455577" cy="5052858"/>
            <a:chOff x="0" y="0"/>
            <a:chExt cx="805729" cy="630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5729" cy="630654"/>
            </a:xfrm>
            <a:custGeom>
              <a:avLst/>
              <a:gdLst/>
              <a:ahLst/>
              <a:cxnLst/>
              <a:rect l="l" t="t" r="r" b="b"/>
              <a:pathLst>
                <a:path w="805729" h="630654">
                  <a:moveTo>
                    <a:pt x="0" y="0"/>
                  </a:moveTo>
                  <a:lnTo>
                    <a:pt x="805729" y="0"/>
                  </a:lnTo>
                  <a:lnTo>
                    <a:pt x="805729" y="630654"/>
                  </a:lnTo>
                  <a:lnTo>
                    <a:pt x="0" y="630654"/>
                  </a:lnTo>
                  <a:close/>
                </a:path>
              </a:pathLst>
            </a:custGeom>
            <a:blipFill>
              <a:blip r:embed="rId5"/>
              <a:stretch>
                <a:fillRect l="-1173" t="-2166" b="-7449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977911" y="657755"/>
            <a:ext cx="6512231" cy="4304927"/>
            <a:chOff x="0" y="0"/>
            <a:chExt cx="708718" cy="46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8718" cy="468500"/>
            </a:xfrm>
            <a:custGeom>
              <a:avLst/>
              <a:gdLst/>
              <a:ahLst/>
              <a:cxnLst/>
              <a:rect l="l" t="t" r="r" b="b"/>
              <a:pathLst>
                <a:path w="708718" h="468500">
                  <a:moveTo>
                    <a:pt x="0" y="0"/>
                  </a:moveTo>
                  <a:lnTo>
                    <a:pt x="708718" y="0"/>
                  </a:lnTo>
                  <a:lnTo>
                    <a:pt x="708718" y="468500"/>
                  </a:lnTo>
                  <a:lnTo>
                    <a:pt x="0" y="468500"/>
                  </a:lnTo>
                  <a:close/>
                </a:path>
              </a:pathLst>
            </a:custGeom>
            <a:blipFill>
              <a:blip r:embed="rId6"/>
              <a:stretch>
                <a:fillRect l="-2981" r="-38419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4" name="Freeform 14"/>
          <p:cNvSpPr/>
          <p:nvPr/>
        </p:nvSpPr>
        <p:spPr>
          <a:xfrm>
            <a:off x="-4119950" y="8987303"/>
            <a:ext cx="8239900" cy="8229600"/>
          </a:xfrm>
          <a:custGeom>
            <a:avLst/>
            <a:gdLst/>
            <a:ahLst/>
            <a:cxnLst/>
            <a:rect l="l" t="t" r="r" b="b"/>
            <a:pathLst>
              <a:path w="8239900" h="82296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8657" y="2344318"/>
            <a:ext cx="9698432" cy="691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4"/>
              </a:lnSpc>
            </a:pPr>
            <a:r>
              <a:rPr lang="en-US" sz="3045" b="1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Система состоит из нескольких уровней: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Модуль загрузки и распознавания данных.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Модуль предобработки: очистка, нормализация, устранение шумов.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Алгоритмический модуль поиска транзитных сигналов.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AI-модуль классификации кандидатов.</a:t>
            </a:r>
          </a:p>
          <a:p>
            <a:pPr marL="657629" lvl="1" indent="-328815" algn="just">
              <a:lnSpc>
                <a:spcPts val="4264"/>
              </a:lnSpc>
              <a:buAutoNum type="arabicPeriod"/>
            </a:pPr>
            <a:r>
              <a:rPr lang="en-US" sz="30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Модуль визуализации и объяснения результата.</a:t>
            </a:r>
          </a:p>
          <a:p>
            <a:pPr algn="just">
              <a:lnSpc>
                <a:spcPts val="4264"/>
              </a:lnSpc>
            </a:pPr>
            <a:endParaRPr lang="en-US" sz="304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264"/>
              </a:lnSpc>
            </a:pPr>
            <a:r>
              <a:rPr lang="en-US" sz="3045" b="1">
                <a:solidFill>
                  <a:srgbClr val="90B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Вся архитектура модульная, что позволяет масштабировать систему.</a:t>
            </a:r>
          </a:p>
          <a:p>
            <a:pPr algn="just">
              <a:lnSpc>
                <a:spcPts val="4264"/>
              </a:lnSpc>
              <a:spcBef>
                <a:spcPct val="0"/>
              </a:spcBef>
            </a:pPr>
            <a:endParaRPr lang="en-US" sz="3045" b="1">
              <a:solidFill>
                <a:srgbClr val="90BA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80096" y="432975"/>
            <a:ext cx="7972338" cy="174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6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АРХИТЕКТУРА ПРОДУКТА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38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90999" y="5849949"/>
            <a:ext cx="15244931" cy="4078019"/>
          </a:xfrm>
          <a:custGeom>
            <a:avLst/>
            <a:gdLst/>
            <a:ahLst/>
            <a:cxnLst/>
            <a:rect l="l" t="t" r="r" b="b"/>
            <a:pathLst>
              <a:path w="15244931" h="4078019">
                <a:moveTo>
                  <a:pt x="0" y="0"/>
                </a:moveTo>
                <a:lnTo>
                  <a:pt x="15244931" y="0"/>
                </a:lnTo>
                <a:lnTo>
                  <a:pt x="15244931" y="4078018"/>
                </a:lnTo>
                <a:lnTo>
                  <a:pt x="0" y="4078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211502" y="-5004354"/>
            <a:ext cx="8662737" cy="8229600"/>
          </a:xfrm>
          <a:custGeom>
            <a:avLst/>
            <a:gdLst/>
            <a:ahLst/>
            <a:cxnLst/>
            <a:rect l="l" t="t" r="r" b="b"/>
            <a:pathLst>
              <a:path w="8662737" h="8229600">
                <a:moveTo>
                  <a:pt x="0" y="0"/>
                </a:moveTo>
                <a:lnTo>
                  <a:pt x="8662737" y="0"/>
                </a:lnTo>
                <a:lnTo>
                  <a:pt x="86627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958534" y="8711873"/>
            <a:ext cx="3895928" cy="4114800"/>
          </a:xfrm>
          <a:custGeom>
            <a:avLst/>
            <a:gdLst/>
            <a:ahLst/>
            <a:cxnLst/>
            <a:rect l="l" t="t" r="r" b="b"/>
            <a:pathLst>
              <a:path w="3895928" h="4114800">
                <a:moveTo>
                  <a:pt x="0" y="0"/>
                </a:moveTo>
                <a:lnTo>
                  <a:pt x="3895928" y="0"/>
                </a:lnTo>
                <a:lnTo>
                  <a:pt x="38959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25296" y="569370"/>
            <a:ext cx="13970594" cy="84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0"/>
              </a:lnSpc>
              <a:spcBef>
                <a:spcPct val="0"/>
              </a:spcBef>
            </a:pPr>
            <a:r>
              <a:rPr lang="en-US" sz="4907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ТЕХНОЛОГИЧЕСКАЯ ОСНОВА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492839"/>
            <a:ext cx="16230600" cy="4239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В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основе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лежит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метод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поиска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транзитов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—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повторяющихся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падений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яркости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звезды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3709"/>
              </a:lnSpc>
            </a:pPr>
            <a:r>
              <a:rPr lang="en-US" sz="2649" b="1" dirty="0" err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Мы</a:t>
            </a:r>
            <a:r>
              <a:rPr lang="en-US" sz="2649" b="1" dirty="0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649" b="1" dirty="0" err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применяем</a:t>
            </a:r>
            <a:r>
              <a:rPr lang="en-US" sz="2649" b="1" dirty="0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</a:t>
            </a:r>
          </a:p>
          <a:p>
            <a:pPr marL="572049" lvl="1" indent="-286024" algn="l">
              <a:lnSpc>
                <a:spcPts val="3709"/>
              </a:lnSpc>
              <a:buFont typeface="Arial"/>
              <a:buChar char="•"/>
            </a:pP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алгоритм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поиска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периодических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сигналов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</a:t>
            </a:r>
          </a:p>
          <a:p>
            <a:pPr marL="572049" lvl="1" indent="-286024" algn="l">
              <a:lnSpc>
                <a:spcPts val="3709"/>
              </a:lnSpc>
              <a:buFont typeface="Arial"/>
              <a:buChar char="•"/>
            </a:pP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статистические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показатели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достоверности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</a:t>
            </a:r>
          </a:p>
          <a:p>
            <a:pPr marL="572049" lvl="1" indent="-286024" algn="l">
              <a:lnSpc>
                <a:spcPts val="3709"/>
              </a:lnSpc>
              <a:buFont typeface="Arial"/>
              <a:buChar char="•"/>
            </a:pP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AI-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модель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для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дополнительной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оценки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вероятности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649" dirty="0" err="1" smtClean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тренированную</a:t>
            </a:r>
            <a:r>
              <a:rPr lang="kk-KZ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kk-KZ" sz="2649" dirty="0" smtClean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самостоятельно </a:t>
            </a:r>
            <a:r>
              <a:rPr lang="en-US" sz="2649" dirty="0" err="1" smtClean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на</a:t>
            </a:r>
            <a:r>
              <a:rPr lang="en-US" sz="2649" dirty="0" smtClean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открытых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данных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NASA.</a:t>
            </a:r>
          </a:p>
          <a:p>
            <a:pPr algn="l">
              <a:lnSpc>
                <a:spcPts val="3709"/>
              </a:lnSpc>
            </a:pPr>
            <a:r>
              <a:rPr lang="en-US" sz="2649" b="1" dirty="0" err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Важно</a:t>
            </a:r>
            <a:r>
              <a:rPr lang="en-US" sz="2649" b="1" dirty="0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</a:t>
            </a:r>
          </a:p>
          <a:p>
            <a:pPr algn="l">
              <a:lnSpc>
                <a:spcPts val="3709"/>
              </a:lnSpc>
            </a:pP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smtClean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AI </a:t>
            </a:r>
            <a:r>
              <a:rPr lang="kk-KZ" sz="2649" dirty="0" smtClean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дополняет</a:t>
            </a:r>
            <a:r>
              <a:rPr lang="en-US" sz="2649" dirty="0" smtClean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алгоритмы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обеспечивая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баланс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между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точностью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и </a:t>
            </a:r>
            <a:r>
              <a:rPr lang="en-US" sz="264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интерпретируемостью</a:t>
            </a:r>
            <a:r>
              <a:rPr lang="en-US" sz="264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3709"/>
              </a:lnSpc>
              <a:spcBef>
                <a:spcPct val="0"/>
              </a:spcBef>
            </a:pPr>
            <a:endParaRPr lang="en-US" sz="264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93371" y="4525898"/>
            <a:ext cx="11301259" cy="4732402"/>
          </a:xfrm>
          <a:custGeom>
            <a:avLst/>
            <a:gdLst/>
            <a:ahLst/>
            <a:cxnLst/>
            <a:rect l="l" t="t" r="r" b="b"/>
            <a:pathLst>
              <a:path w="11301259" h="4732402">
                <a:moveTo>
                  <a:pt x="0" y="0"/>
                </a:moveTo>
                <a:lnTo>
                  <a:pt x="11301258" y="0"/>
                </a:lnTo>
                <a:lnTo>
                  <a:pt x="11301258" y="4732402"/>
                </a:lnTo>
                <a:lnTo>
                  <a:pt x="0" y="4732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rnd">
            <a:solidFill>
              <a:srgbClr val="FFFFFF"/>
            </a:solidFill>
            <a:prstDash val="solid"/>
            <a:round/>
          </a:ln>
        </p:spPr>
      </p:sp>
      <p:sp>
        <p:nvSpPr>
          <p:cNvPr id="8" name="Freeform 8"/>
          <p:cNvSpPr/>
          <p:nvPr/>
        </p:nvSpPr>
        <p:spPr>
          <a:xfrm>
            <a:off x="-2565410" y="7434567"/>
            <a:ext cx="4745594" cy="4739662"/>
          </a:xfrm>
          <a:custGeom>
            <a:avLst/>
            <a:gdLst/>
            <a:ahLst/>
            <a:cxnLst/>
            <a:rect l="l" t="t" r="r" b="b"/>
            <a:pathLst>
              <a:path w="4745594" h="4739662">
                <a:moveTo>
                  <a:pt x="0" y="0"/>
                </a:moveTo>
                <a:lnTo>
                  <a:pt x="4745594" y="0"/>
                </a:lnTo>
                <a:lnTo>
                  <a:pt x="4745594" y="4739662"/>
                </a:lnTo>
                <a:lnTo>
                  <a:pt x="0" y="473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01026" y="-212648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92105" y="1367715"/>
            <a:ext cx="14613571" cy="344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7"/>
              </a:lnSpc>
            </a:pPr>
            <a:r>
              <a:rPr lang="en-US" sz="2833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KEPTESS даёт: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возможность работать с реальными космическими данными,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развитие навыков анализа данных,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понимание принципов работы алгоритмов,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наглядную визуализацию результатов,</a:t>
            </a:r>
          </a:p>
          <a:p>
            <a:pPr marL="611782" lvl="1" indent="-305891" algn="just">
              <a:lnSpc>
                <a:spcPts val="396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образовательную поддержку через объяснения терминов. </a:t>
            </a:r>
          </a:p>
          <a:p>
            <a:pPr algn="just">
              <a:lnSpc>
                <a:spcPts val="3967"/>
              </a:lnSpc>
              <a:spcBef>
                <a:spcPct val="0"/>
              </a:spcBef>
            </a:pPr>
            <a:endParaRPr lang="en-US" sz="2833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79640" y="442500"/>
            <a:ext cx="12128721" cy="80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8"/>
              </a:lnSpc>
              <a:spcBef>
                <a:spcPct val="0"/>
              </a:spcBef>
            </a:pPr>
            <a:r>
              <a:rPr lang="en-US" sz="4677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ЦЕННОСТЬ ДЛЯ ПОЛЬЗОВАТЕЛЯ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48146" y="9372600"/>
            <a:ext cx="3191708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90BA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Скриншот справки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008044" cy="10287000"/>
            <a:chOff x="0" y="0"/>
            <a:chExt cx="210911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114" cy="2709333"/>
            </a:xfrm>
            <a:custGeom>
              <a:avLst/>
              <a:gdLst/>
              <a:ahLst/>
              <a:cxnLst/>
              <a:rect l="l" t="t" r="r" b="b"/>
              <a:pathLst>
                <a:path w="2109114" h="2709333">
                  <a:moveTo>
                    <a:pt x="0" y="0"/>
                  </a:moveTo>
                  <a:lnTo>
                    <a:pt x="2109114" y="0"/>
                  </a:lnTo>
                  <a:lnTo>
                    <a:pt x="21091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1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4961" y="378113"/>
            <a:ext cx="7255664" cy="9530774"/>
            <a:chOff x="0" y="0"/>
            <a:chExt cx="1168151" cy="1534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8150" cy="1534440"/>
            </a:xfrm>
            <a:custGeom>
              <a:avLst/>
              <a:gdLst/>
              <a:ahLst/>
              <a:cxnLst/>
              <a:rect l="l" t="t" r="r" b="b"/>
              <a:pathLst>
                <a:path w="1168150" h="1534440">
                  <a:moveTo>
                    <a:pt x="17072" y="0"/>
                  </a:moveTo>
                  <a:lnTo>
                    <a:pt x="1151078" y="0"/>
                  </a:lnTo>
                  <a:cubicBezTo>
                    <a:pt x="1155606" y="0"/>
                    <a:pt x="1159948" y="1799"/>
                    <a:pt x="1163150" y="5000"/>
                  </a:cubicBezTo>
                  <a:cubicBezTo>
                    <a:pt x="1166352" y="8202"/>
                    <a:pt x="1168150" y="12544"/>
                    <a:pt x="1168150" y="17072"/>
                  </a:cubicBezTo>
                  <a:lnTo>
                    <a:pt x="1168150" y="1517367"/>
                  </a:lnTo>
                  <a:cubicBezTo>
                    <a:pt x="1168150" y="1526796"/>
                    <a:pt x="1160507" y="1534440"/>
                    <a:pt x="1151078" y="1534440"/>
                  </a:cubicBezTo>
                  <a:lnTo>
                    <a:pt x="17072" y="1534440"/>
                  </a:lnTo>
                  <a:cubicBezTo>
                    <a:pt x="12544" y="1534440"/>
                    <a:pt x="8202" y="1532641"/>
                    <a:pt x="5000" y="1529439"/>
                  </a:cubicBezTo>
                  <a:cubicBezTo>
                    <a:pt x="1799" y="1526238"/>
                    <a:pt x="0" y="1521895"/>
                    <a:pt x="0" y="1517367"/>
                  </a:cubicBezTo>
                  <a:lnTo>
                    <a:pt x="0" y="17072"/>
                  </a:lnTo>
                  <a:cubicBezTo>
                    <a:pt x="0" y="12544"/>
                    <a:pt x="1799" y="8202"/>
                    <a:pt x="5000" y="5000"/>
                  </a:cubicBezTo>
                  <a:cubicBezTo>
                    <a:pt x="8202" y="1799"/>
                    <a:pt x="12544" y="0"/>
                    <a:pt x="17072" y="0"/>
                  </a:cubicBezTo>
                  <a:close/>
                </a:path>
              </a:pathLst>
            </a:custGeom>
            <a:blipFill>
              <a:blip r:embed="rId3"/>
              <a:stretch>
                <a:fillRect l="-8107" r="-8107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528657" y="417745"/>
            <a:ext cx="408737" cy="240010"/>
          </a:xfrm>
          <a:custGeom>
            <a:avLst/>
            <a:gdLst/>
            <a:ahLst/>
            <a:cxnLst/>
            <a:rect l="l" t="t" r="r" b="b"/>
            <a:pathLst>
              <a:path w="408737" h="240010">
                <a:moveTo>
                  <a:pt x="0" y="0"/>
                </a:moveTo>
                <a:lnTo>
                  <a:pt x="408737" y="0"/>
                </a:lnTo>
                <a:lnTo>
                  <a:pt x="408737" y="240010"/>
                </a:lnTo>
                <a:lnTo>
                  <a:pt x="0" y="240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240375" y="8165445"/>
            <a:ext cx="47625" cy="1092855"/>
            <a:chOff x="0" y="0"/>
            <a:chExt cx="12543" cy="2878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287830"/>
            </a:xfrm>
            <a:custGeom>
              <a:avLst/>
              <a:gdLst/>
              <a:ahLst/>
              <a:cxnLst/>
              <a:rect l="l" t="t" r="r" b="b"/>
              <a:pathLst>
                <a:path w="12543" h="287830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46169" y="452025"/>
            <a:ext cx="10456935" cy="142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ИНЖЕНЕРНАЯ СОСТАВЛЯЮЩАЯ: КОНЦЕПЦИЯ СПУТНИКА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6169" y="2332143"/>
            <a:ext cx="9752438" cy="716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Чтобы подчеркнуть аэрокосмический характер проекта, мы разработали концепцию ретрансляционного спутника.</a:t>
            </a:r>
          </a:p>
          <a:p>
            <a:pPr algn="l">
              <a:lnSpc>
                <a:spcPts val="4424"/>
              </a:lnSpc>
            </a:pPr>
            <a:r>
              <a:rPr lang="en-US" sz="3160" b="1">
                <a:solidFill>
                  <a:srgbClr val="FF751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Его роль:</a:t>
            </a:r>
          </a:p>
          <a:p>
            <a:pPr marL="682347" lvl="1" indent="-341174" algn="l">
              <a:lnSpc>
                <a:spcPts val="4424"/>
              </a:lnSpc>
              <a:buFont typeface="Arial"/>
              <a:buChar char="•"/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демонстрация полного цикла: от получения  данных до их передачи и анализа</a:t>
            </a:r>
          </a:p>
          <a:p>
            <a:pPr marL="682347" lvl="1" indent="-341174" algn="l">
              <a:lnSpc>
                <a:spcPts val="4424"/>
              </a:lnSpc>
              <a:buFont typeface="Arial"/>
              <a:buChar char="•"/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интеграция аппаратной и программной частей</a:t>
            </a:r>
          </a:p>
          <a:p>
            <a:pPr marL="682347" lvl="1" indent="-341174" algn="l">
              <a:lnSpc>
                <a:spcPts val="4424"/>
              </a:lnSpc>
              <a:buFont typeface="Arial"/>
              <a:buChar char="•"/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моделирование автономной работы</a:t>
            </a:r>
          </a:p>
          <a:p>
            <a:pPr marL="682347" lvl="1" indent="-341174" algn="l">
              <a:lnSpc>
                <a:spcPts val="4424"/>
              </a:lnSpc>
              <a:buFont typeface="Arial"/>
              <a:buChar char="•"/>
            </a:pPr>
            <a:r>
              <a:rPr lang="en-US" sz="31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использование солнечной энергии</a:t>
            </a:r>
          </a:p>
          <a:p>
            <a:pPr algn="l">
              <a:lnSpc>
                <a:spcPts val="4424"/>
              </a:lnSpc>
            </a:pPr>
            <a:r>
              <a:rPr lang="en-US" sz="3160">
                <a:solidFill>
                  <a:srgbClr val="C2D1EA"/>
                </a:solidFill>
                <a:latin typeface="Open Sans 1"/>
                <a:ea typeface="Open Sans 1"/>
                <a:cs typeface="Open Sans 1"/>
                <a:sym typeface="Open Sans 1"/>
              </a:rPr>
              <a:t>Спутник усиливает проект и как инженерное решение, и программную платформу.</a:t>
            </a:r>
          </a:p>
          <a:p>
            <a:pPr algn="l">
              <a:lnSpc>
                <a:spcPts val="4424"/>
              </a:lnSpc>
              <a:spcBef>
                <a:spcPct val="0"/>
              </a:spcBef>
            </a:pPr>
            <a:endParaRPr lang="en-US" sz="3160">
              <a:solidFill>
                <a:srgbClr val="C2D1E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816</Words>
  <Application>Microsoft Office PowerPoint</Application>
  <PresentationFormat>Произвольный</PresentationFormat>
  <Paragraphs>152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8" baseType="lpstr">
      <vt:lpstr>Arial</vt:lpstr>
      <vt:lpstr>Canva Sans Italics</vt:lpstr>
      <vt:lpstr>Calibri</vt:lpstr>
      <vt:lpstr>Play Bold</vt:lpstr>
      <vt:lpstr>Canva Sans Bold</vt:lpstr>
      <vt:lpstr>Arista Pro</vt:lpstr>
      <vt:lpstr>Canva Sans</vt:lpstr>
      <vt:lpstr>Open Sans 1</vt:lpstr>
      <vt:lpstr>Open Sans 2 Bold</vt:lpstr>
      <vt:lpstr>Play</vt:lpstr>
      <vt:lpstr>Open Sans 1 Bold</vt:lpstr>
      <vt:lpstr>Bicubik</vt:lpstr>
      <vt:lpstr>Open Sans 1 Bold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KEPTESS</dc:title>
  <cp:lastModifiedBy>Владелец</cp:lastModifiedBy>
  <cp:revision>3</cp:revision>
  <dcterms:created xsi:type="dcterms:W3CDTF">2006-08-16T00:00:00Z</dcterms:created>
  <dcterms:modified xsi:type="dcterms:W3CDTF">2026-02-28T18:56:52Z</dcterms:modified>
  <dc:identifier>DAHCV9LLzQE</dc:identifier>
</cp:coreProperties>
</file>